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249"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badi" panose="020B0604020104020204" pitchFamily="34" charset="0"/>
      <p:regular r:id="rId14"/>
    </p:embeddedFont>
    <p:embeddedFont>
      <p:font typeface="Clear Sans Regular Bold" panose="020B0604020202020204" charset="0"/>
      <p:regular r:id="rId15"/>
    </p:embeddedFont>
    <p:embeddedFont>
      <p:font typeface="Trebuchet MS" panose="020B0603020202020204" pitchFamily="34"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1994B1"/>
    <a:srgbClr val="461B49"/>
    <a:srgbClr val="963488"/>
    <a:srgbClr val="2831A2"/>
    <a:srgbClr val="2086AA"/>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0" d="100"/>
          <a:sy n="30" d="100"/>
        </p:scale>
        <p:origin x="93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Top 5 Categories Popularity </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4918573621368467E-3"/>
          <c:y val="8.9800038934487902E-2"/>
          <c:w val="0.86657231264482648"/>
          <c:h val="0.87665133440114618"/>
        </c:manualLayout>
      </c:layout>
      <c:pie3DChart>
        <c:varyColors val="1"/>
        <c:ser>
          <c:idx val="0"/>
          <c:order val="0"/>
          <c:explosion val="11"/>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4D35-49B0-B3AF-08D0D7538C8C}"/>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4D35-49B0-B3AF-08D0D7538C8C}"/>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4D35-49B0-B3AF-08D0D7538C8C}"/>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4D35-49B0-B3AF-08D0D7538C8C}"/>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4D35-49B0-B3AF-08D0D7538C8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'Top 5 Cats'!$A$2:$A$6</c:f>
              <c:strCache>
                <c:ptCount val="5"/>
                <c:pt idx="0">
                  <c:v>Animals</c:v>
                </c:pt>
                <c:pt idx="1">
                  <c:v>science</c:v>
                </c:pt>
                <c:pt idx="2">
                  <c:v>healthy eating</c:v>
                </c:pt>
                <c:pt idx="3">
                  <c:v>technology</c:v>
                </c:pt>
                <c:pt idx="4">
                  <c:v>food</c:v>
                </c:pt>
              </c:strCache>
            </c:strRef>
          </c:cat>
          <c:val>
            <c:numRef>
              <c:f>'Top 5 Cats'!$B$2:$B$6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4D35-49B0-B3AF-08D0D7538C8C}"/>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81527939565408492"/>
          <c:y val="0.36041563529564041"/>
          <c:w val="0.17822874698377827"/>
          <c:h val="0.3668115071131055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Top 5 Categories by popularity</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solidFill>
          <a:srgbClr val="A100FF"/>
        </a:solidFill>
        <a:ln>
          <a:solidFill>
            <a:srgbClr val="1994B1"/>
          </a:solidFill>
        </a:ln>
        <a:effectLst/>
        <a:sp3d>
          <a:contourClr>
            <a:srgbClr val="1994B1"/>
          </a:contourClr>
        </a:sp3d>
      </c:spPr>
    </c:sideWall>
    <c:backWall>
      <c:thickness val="0"/>
      <c:spPr>
        <a:solidFill>
          <a:srgbClr val="A100FF"/>
        </a:solidFill>
        <a:ln>
          <a:solidFill>
            <a:srgbClr val="1994B1"/>
          </a:solidFill>
        </a:ln>
        <a:effectLst/>
        <a:sp3d>
          <a:contourClr>
            <a:srgbClr val="1994B1"/>
          </a:contourClr>
        </a:sp3d>
      </c:spPr>
    </c:backWall>
    <c:plotArea>
      <c:layout/>
      <c:bar3DChart>
        <c:barDir val="col"/>
        <c:grouping val="clustered"/>
        <c:varyColors val="0"/>
        <c:ser>
          <c:idx val="0"/>
          <c:order val="0"/>
          <c:tx>
            <c:strRef>
              <c:f>'Top 5 Cats'!$B$1</c:f>
              <c:strCache>
                <c:ptCount val="1"/>
                <c:pt idx="0">
                  <c:v>Agg Score</c:v>
                </c:pt>
              </c:strCache>
            </c:strRef>
          </c:tx>
          <c:spPr>
            <a:solidFill>
              <a:schemeClr val="accent4">
                <a:lumMod val="75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'Top 5 Cats'!$A$2:$A$6</c:f>
              <c:strCache>
                <c:ptCount val="5"/>
                <c:pt idx="0">
                  <c:v>Animals</c:v>
                </c:pt>
                <c:pt idx="1">
                  <c:v>science</c:v>
                </c:pt>
                <c:pt idx="2">
                  <c:v>healthy eating</c:v>
                </c:pt>
                <c:pt idx="3">
                  <c:v>technology</c:v>
                </c:pt>
                <c:pt idx="4">
                  <c:v>food</c:v>
                </c:pt>
              </c:strCache>
            </c:strRef>
          </c:cat>
          <c:val>
            <c:numRef>
              <c:f>'Top 5 Cats'!$B$2:$B$6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2518-41CF-A981-9547AEA1AC14}"/>
            </c:ext>
          </c:extLst>
        </c:ser>
        <c:dLbls>
          <c:showLegendKey val="0"/>
          <c:showVal val="1"/>
          <c:showCatName val="0"/>
          <c:showSerName val="0"/>
          <c:showPercent val="0"/>
          <c:showBubbleSize val="0"/>
        </c:dLbls>
        <c:gapWidth val="84"/>
        <c:gapDepth val="53"/>
        <c:shape val="box"/>
        <c:axId val="1513724048"/>
        <c:axId val="1510973904"/>
        <c:axId val="0"/>
      </c:bar3DChart>
      <c:catAx>
        <c:axId val="151372404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Categories</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10973904"/>
        <c:crosses val="autoZero"/>
        <c:auto val="1"/>
        <c:lblAlgn val="ctr"/>
        <c:lblOffset val="100"/>
        <c:noMultiLvlLbl val="0"/>
      </c:catAx>
      <c:valAx>
        <c:axId val="1510973904"/>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Score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crossAx val="151372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6364277"/>
            <a:ext cx="13452126" cy="41391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7574" y="6365768"/>
            <a:ext cx="4615662" cy="415410"/>
          </a:xfrm>
          <a:prstGeom prst="rect">
            <a:avLst/>
          </a:prstGeom>
        </p:spPr>
      </p:pic>
      <p:sp>
        <p:nvSpPr>
          <p:cNvPr id="9" name="Rectangle 8"/>
          <p:cNvSpPr/>
          <p:nvPr/>
        </p:nvSpPr>
        <p:spPr bwMode="ltGray">
          <a:xfrm>
            <a:off x="1" y="3885117"/>
            <a:ext cx="13452128" cy="24904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667573" y="3885117"/>
            <a:ext cx="4615664" cy="2490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20483" y="4100564"/>
            <a:ext cx="12216201" cy="2059605"/>
          </a:xfrm>
        </p:spPr>
        <p:txBody>
          <a:bodyPr anchor="b">
            <a:noAutofit/>
          </a:bodyPr>
          <a:lstStyle>
            <a:lvl1pPr algn="r">
              <a:defRPr sz="8100"/>
            </a:lvl1pPr>
          </a:lstStyle>
          <a:p>
            <a:r>
              <a:rPr lang="en-US"/>
              <a:t>Click to edit Master title style</a:t>
            </a:r>
            <a:endParaRPr lang="en-US" dirty="0"/>
          </a:p>
        </p:txBody>
      </p:sp>
      <p:sp>
        <p:nvSpPr>
          <p:cNvPr id="3" name="Subtitle 2"/>
          <p:cNvSpPr>
            <a:spLocks noGrp="1"/>
          </p:cNvSpPr>
          <p:nvPr>
            <p:ph type="subTitle" idx="1"/>
          </p:nvPr>
        </p:nvSpPr>
        <p:spPr>
          <a:xfrm>
            <a:off x="1020483" y="6591059"/>
            <a:ext cx="12216201" cy="1676531"/>
          </a:xfrm>
        </p:spPr>
        <p:txBody>
          <a:bodyPr>
            <a:normAutofit/>
          </a:bodyPr>
          <a:lstStyle>
            <a:lvl1pPr marL="0" indent="0" algn="r">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3883019" y="4125506"/>
            <a:ext cx="1757832" cy="2034663"/>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9880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892942"/>
            <a:ext cx="15656718" cy="481746"/>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8894433"/>
            <a:ext cx="2404496" cy="216405"/>
          </a:xfrm>
          <a:prstGeom prst="rect">
            <a:avLst/>
          </a:prstGeom>
        </p:spPr>
      </p:pic>
      <p:sp>
        <p:nvSpPr>
          <p:cNvPr id="10" name="Rectangle 9"/>
          <p:cNvSpPr/>
          <p:nvPr/>
        </p:nvSpPr>
        <p:spPr bwMode="ltGray">
          <a:xfrm>
            <a:off x="0" y="6851982"/>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5878741" y="6851982"/>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84" y="7067425"/>
            <a:ext cx="14420789" cy="679577"/>
          </a:xfrm>
        </p:spPr>
        <p:txBody>
          <a:bodyPr anchor="b">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484" y="914396"/>
            <a:ext cx="14420789" cy="5384363"/>
          </a:xfrm>
          <a:noFill/>
          <a:ln>
            <a:noFill/>
          </a:ln>
          <a:effectLst>
            <a:outerShdw blurRad="76200" dist="63500" dir="5040000" algn="tl" rotWithShape="0">
              <a:srgbClr val="000000">
                <a:alpha val="41000"/>
              </a:srgb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0478" y="7754375"/>
            <a:ext cx="14420793" cy="934457"/>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6094183" y="7066964"/>
            <a:ext cx="1731227" cy="1636184"/>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5672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892942"/>
            <a:ext cx="15656718" cy="481746"/>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8894433"/>
            <a:ext cx="2404496" cy="216405"/>
          </a:xfrm>
          <a:prstGeom prst="rect">
            <a:avLst/>
          </a:prstGeom>
        </p:spPr>
      </p:pic>
      <p:sp>
        <p:nvSpPr>
          <p:cNvPr id="10" name="Rectangle 9"/>
          <p:cNvSpPr/>
          <p:nvPr/>
        </p:nvSpPr>
        <p:spPr bwMode="ltGray">
          <a:xfrm>
            <a:off x="0" y="6851982"/>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5878741" y="6851982"/>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83" y="914396"/>
            <a:ext cx="14420787" cy="5389125"/>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020484" y="7067423"/>
            <a:ext cx="14420789" cy="1636184"/>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6094183" y="7067423"/>
            <a:ext cx="1731227" cy="1636184"/>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6536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892942"/>
            <a:ext cx="15656718" cy="481746"/>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8894433"/>
            <a:ext cx="2404496" cy="216405"/>
          </a:xfrm>
          <a:prstGeom prst="rect">
            <a:avLst/>
          </a:prstGeom>
        </p:spPr>
      </p:pic>
      <p:sp>
        <p:nvSpPr>
          <p:cNvPr id="14" name="Rectangle 13"/>
          <p:cNvSpPr/>
          <p:nvPr/>
        </p:nvSpPr>
        <p:spPr bwMode="ltGray">
          <a:xfrm>
            <a:off x="0" y="6851982"/>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5878741" y="6851982"/>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91785" y="914398"/>
            <a:ext cx="13078316" cy="4554092"/>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103433" y="5480068"/>
            <a:ext cx="1223486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020484" y="7067423"/>
            <a:ext cx="14420789" cy="1636184"/>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6094183" y="7064888"/>
            <a:ext cx="1731227" cy="1636184"/>
          </a:xfrm>
        </p:spPr>
        <p:txBody>
          <a:bodyPr/>
          <a:lstStyle/>
          <a:p>
            <a:fld id="{B6F15528-21DE-4FAA-801E-634DDDAF4B2B}" type="slidenum">
              <a:rPr lang="en-US" smtClean="0"/>
              <a:pPr/>
              <a:t>‹#›</a:t>
            </a:fld>
            <a:endParaRPr lang="en-US"/>
          </a:p>
        </p:txBody>
      </p:sp>
      <p:sp>
        <p:nvSpPr>
          <p:cNvPr id="16" name="TextBox 15"/>
          <p:cNvSpPr txBox="1"/>
          <p:nvPr/>
        </p:nvSpPr>
        <p:spPr>
          <a:xfrm>
            <a:off x="875358" y="112217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800" dirty="0">
                <a:solidFill>
                  <a:schemeClr val="tx1"/>
                </a:solidFill>
                <a:effectLst/>
              </a:rPr>
              <a:t>“</a:t>
            </a:r>
          </a:p>
        </p:txBody>
      </p:sp>
      <p:sp>
        <p:nvSpPr>
          <p:cNvPr id="17" name="TextBox 16"/>
          <p:cNvSpPr txBox="1"/>
          <p:nvPr/>
        </p:nvSpPr>
        <p:spPr>
          <a:xfrm>
            <a:off x="14494214" y="455028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800" dirty="0">
                <a:solidFill>
                  <a:schemeClr val="tx1"/>
                </a:solidFill>
                <a:effectLst/>
              </a:rPr>
              <a:t>”</a:t>
            </a:r>
          </a:p>
        </p:txBody>
      </p:sp>
    </p:spTree>
    <p:extLst>
      <p:ext uri="{BB962C8B-B14F-4D97-AF65-F5344CB8AC3E}">
        <p14:creationId xmlns:p14="http://schemas.microsoft.com/office/powerpoint/2010/main" val="2134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892942"/>
            <a:ext cx="15656718" cy="481746"/>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8894433"/>
            <a:ext cx="2404496" cy="216405"/>
          </a:xfrm>
          <a:prstGeom prst="rect">
            <a:avLst/>
          </a:prstGeom>
        </p:spPr>
      </p:pic>
      <p:sp>
        <p:nvSpPr>
          <p:cNvPr id="11" name="Rectangle 10"/>
          <p:cNvSpPr/>
          <p:nvPr/>
        </p:nvSpPr>
        <p:spPr bwMode="ltGray">
          <a:xfrm>
            <a:off x="0" y="6851982"/>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5878741" y="6851982"/>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78" y="7067423"/>
            <a:ext cx="14420793" cy="882803"/>
          </a:xfrm>
        </p:spPr>
        <p:txBody>
          <a:bodyPr anchor="b"/>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020480" y="7950224"/>
            <a:ext cx="14420793" cy="753383"/>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6094183" y="7064888"/>
            <a:ext cx="1731227" cy="1636184"/>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088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6" name="Rectangle 15"/>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1003833" y="1129842"/>
            <a:ext cx="14437440" cy="1621407"/>
          </a:xfrm>
        </p:spPr>
        <p:txBody>
          <a:bodyPr/>
          <a:lstStyle/>
          <a:p>
            <a:r>
              <a:rPr lang="en-US"/>
              <a:t>Click to edit Master title style</a:t>
            </a:r>
            <a:endParaRPr lang="en-US" dirty="0"/>
          </a:p>
        </p:txBody>
      </p:sp>
      <p:sp>
        <p:nvSpPr>
          <p:cNvPr id="7" name="Text Placeholder 2"/>
          <p:cNvSpPr>
            <a:spLocks noGrp="1"/>
          </p:cNvSpPr>
          <p:nvPr>
            <p:ph type="body" idx="1"/>
          </p:nvPr>
        </p:nvSpPr>
        <p:spPr>
          <a:xfrm>
            <a:off x="991419" y="3505310"/>
            <a:ext cx="4605051" cy="864393"/>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0483" y="4534010"/>
            <a:ext cx="4574553" cy="437027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5934038" y="3505310"/>
            <a:ext cx="4594860" cy="864393"/>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5918205" y="4534010"/>
            <a:ext cx="4594860" cy="437027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0836235" y="3505310"/>
            <a:ext cx="4605038" cy="864393"/>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0836235" y="4534010"/>
            <a:ext cx="4605038" cy="437027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6822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7" name="Rectangle 16"/>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1020483" y="1129842"/>
            <a:ext cx="14420790" cy="1621407"/>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20478" y="6446255"/>
            <a:ext cx="4574558" cy="864393"/>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20478" y="3505310"/>
            <a:ext cx="4574558"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20478" y="7310648"/>
            <a:ext cx="4574558" cy="159363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5918207" y="6446255"/>
            <a:ext cx="4594860" cy="864393"/>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5918205" y="3505310"/>
            <a:ext cx="4594860"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5916176" y="7310646"/>
            <a:ext cx="4600946" cy="159363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0846018" y="6446255"/>
            <a:ext cx="4595258" cy="864393"/>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0846016" y="3505310"/>
            <a:ext cx="4595258"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0845830" y="7310643"/>
            <a:ext cx="4601345" cy="159363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6506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9" name="Rectangle 8"/>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9036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12174311" y="2804093"/>
            <a:ext cx="7660482"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14802304" y="8058605"/>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5193847" y="914396"/>
            <a:ext cx="1610703" cy="65306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0483" y="914396"/>
            <a:ext cx="13305006" cy="7989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10689" y="8904281"/>
            <a:ext cx="4114800" cy="547688"/>
          </a:xfrm>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a:xfrm>
            <a:off x="1020482" y="8904283"/>
            <a:ext cx="9190208" cy="547688"/>
          </a:xfrm>
        </p:spPr>
        <p:txBody>
          <a:bodyPr/>
          <a:lstStyle/>
          <a:p>
            <a:endParaRPr lang="en-US"/>
          </a:p>
        </p:txBody>
      </p:sp>
      <p:sp>
        <p:nvSpPr>
          <p:cNvPr id="6" name="Slide Number Placeholder 5"/>
          <p:cNvSpPr>
            <a:spLocks noGrp="1"/>
          </p:cNvSpPr>
          <p:nvPr>
            <p:ph type="sldNum" sz="quarter" idx="12"/>
          </p:nvPr>
        </p:nvSpPr>
        <p:spPr>
          <a:xfrm>
            <a:off x="15146326" y="8097950"/>
            <a:ext cx="1731227" cy="1636184"/>
          </a:xfrm>
        </p:spPr>
        <p:txBody>
          <a:bodyPr anchor="t"/>
          <a:lstStyle>
            <a:lvl1pPr algn="ct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039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7" name="Rectangle 16"/>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242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6130361"/>
            <a:ext cx="15656718" cy="481746"/>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37" y="6131852"/>
            <a:ext cx="2404496" cy="216405"/>
          </a:xfrm>
          <a:prstGeom prst="rect">
            <a:avLst/>
          </a:prstGeom>
        </p:spPr>
      </p:pic>
      <p:sp>
        <p:nvSpPr>
          <p:cNvPr id="9" name="Rectangle 8"/>
          <p:cNvSpPr/>
          <p:nvPr/>
        </p:nvSpPr>
        <p:spPr bwMode="ltGray">
          <a:xfrm>
            <a:off x="-3" y="4089401"/>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878738" y="4089401"/>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83" y="4304843"/>
            <a:ext cx="14420790" cy="1636182"/>
          </a:xfrm>
        </p:spPr>
        <p:txBody>
          <a:bodyPr anchor="ctr">
            <a:normAutofit/>
          </a:bodyPr>
          <a:lstStyle>
            <a:lvl1pPr algn="r">
              <a:defRPr sz="5400"/>
            </a:lvl1pPr>
          </a:lstStyle>
          <a:p>
            <a:r>
              <a:rPr lang="en-US"/>
              <a:t>Click to edit Master title style</a:t>
            </a:r>
            <a:endParaRPr lang="en-US" dirty="0"/>
          </a:p>
        </p:txBody>
      </p:sp>
      <p:sp>
        <p:nvSpPr>
          <p:cNvPr id="3" name="Text Placeholder 2"/>
          <p:cNvSpPr>
            <a:spLocks noGrp="1"/>
          </p:cNvSpPr>
          <p:nvPr>
            <p:ph type="body" idx="1"/>
          </p:nvPr>
        </p:nvSpPr>
        <p:spPr>
          <a:xfrm>
            <a:off x="1020483" y="6348257"/>
            <a:ext cx="14420790" cy="2556026"/>
          </a:xfrm>
        </p:spPr>
        <p:txBody>
          <a:bodyPr>
            <a:normAutofit/>
          </a:bodyPr>
          <a:lstStyle>
            <a:lvl1pPr marL="0" indent="0" algn="r">
              <a:buNone/>
              <a:defRPr sz="30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6094183" y="4304843"/>
            <a:ext cx="1731227" cy="1636184"/>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692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0" name="Rectangle 9"/>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0480" y="3505310"/>
            <a:ext cx="7047537" cy="5398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91185" y="3505310"/>
            <a:ext cx="7050087" cy="5398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2598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2" name="Rectangle 11"/>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79" y="1129844"/>
            <a:ext cx="14420795" cy="162140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59526" y="3505310"/>
            <a:ext cx="6708491" cy="103970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0484" y="4545013"/>
            <a:ext cx="7047533" cy="43592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730231" y="3505310"/>
            <a:ext cx="6711042" cy="103811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391185" y="4545013"/>
            <a:ext cx="7050089" cy="43592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1849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8" name="Rectangle 7"/>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801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6" name="Rectangle 5"/>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9643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0" name="Rectangle 9"/>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82" y="1129841"/>
            <a:ext cx="14420789" cy="1621410"/>
          </a:xfrm>
        </p:spPr>
        <p:txBody>
          <a:bodyPr anchor="ct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a:xfrm>
            <a:off x="7028769" y="3505310"/>
            <a:ext cx="8412504" cy="53989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0483" y="3505309"/>
            <a:ext cx="5685117" cy="5398976"/>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289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955360"/>
            <a:ext cx="15656718" cy="481746"/>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740" y="2956851"/>
            <a:ext cx="2404496" cy="216405"/>
          </a:xfrm>
          <a:prstGeom prst="rect">
            <a:avLst/>
          </a:prstGeom>
        </p:spPr>
      </p:pic>
      <p:sp>
        <p:nvSpPr>
          <p:cNvPr id="10" name="Rectangle 9"/>
          <p:cNvSpPr/>
          <p:nvPr/>
        </p:nvSpPr>
        <p:spPr bwMode="ltGray">
          <a:xfrm>
            <a:off x="0" y="914400"/>
            <a:ext cx="15656718" cy="20522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5878741" y="914400"/>
            <a:ext cx="2404496" cy="2052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0485" y="1129842"/>
            <a:ext cx="14420786" cy="1621407"/>
          </a:xfrm>
        </p:spPr>
        <p:txBody>
          <a:bodyPr anchor="ctr">
            <a:normAutofit/>
          </a:bodyPr>
          <a:lstStyle>
            <a:lvl1pPr>
              <a:defRPr sz="5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02500" y="3505311"/>
            <a:ext cx="8138774" cy="5398968"/>
          </a:xfrm>
          <a:noFill/>
          <a:ln>
            <a:noFill/>
          </a:ln>
          <a:effectLst>
            <a:outerShdw blurRad="76200" dist="63500" dir="5040000" algn="tl" rotWithShape="0">
              <a:srgbClr val="000000">
                <a:alpha val="41000"/>
              </a:srgb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0485" y="3505310"/>
            <a:ext cx="5814384" cy="5398973"/>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418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Placeholder 1"/>
          <p:cNvSpPr>
            <a:spLocks noGrp="1"/>
          </p:cNvSpPr>
          <p:nvPr>
            <p:ph type="title"/>
          </p:nvPr>
        </p:nvSpPr>
        <p:spPr>
          <a:xfrm>
            <a:off x="1020482" y="1129842"/>
            <a:ext cx="14420792" cy="16214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0482" y="3505310"/>
            <a:ext cx="14420792" cy="53989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26472" y="890428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1020482" y="8904283"/>
            <a:ext cx="1030599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094183" y="1129841"/>
            <a:ext cx="1731227" cy="1636184"/>
          </a:xfrm>
          <a:prstGeom prst="rect">
            <a:avLst/>
          </a:prstGeom>
        </p:spPr>
        <p:txBody>
          <a:bodyPr vert="horz" lIns="91440" tIns="45720" rIns="91440" bIns="45720" rtlCol="0" anchor="ctr"/>
          <a:lstStyle>
            <a:lvl1pPr algn="l">
              <a:defRPr sz="54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31110913"/>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Lst>
  <p:txStyles>
    <p:titleStyle>
      <a:lvl1pPr algn="l" defTabSz="13716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png"/><Relationship Id="rId4" Type="http://schemas.openxmlformats.org/officeDocument/2006/relationships/image" Target="../media/image5.sv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5.jpeg"/><Relationship Id="rId5" Type="http://schemas.openxmlformats.org/officeDocument/2006/relationships/image" Target="../media/image10.png"/><Relationship Id="rId10" Type="http://schemas.openxmlformats.org/officeDocument/2006/relationships/image" Target="../media/image24.jpeg"/><Relationship Id="rId4" Type="http://schemas.openxmlformats.org/officeDocument/2006/relationships/image" Target="../media/image20.svg"/><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800019" y="342901"/>
            <a:ext cx="9788249" cy="9537946"/>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5" name="TextBox 24">
            <a:extLst>
              <a:ext uri="{FF2B5EF4-FFF2-40B4-BE49-F238E27FC236}">
                <a16:creationId xmlns:a16="http://schemas.microsoft.com/office/drawing/2014/main" id="{FADD28F2-ACBF-9573-2789-AAFE6081F22E}"/>
              </a:ext>
            </a:extLst>
          </p:cNvPr>
          <p:cNvSpPr txBox="1"/>
          <p:nvPr/>
        </p:nvSpPr>
        <p:spPr>
          <a:xfrm>
            <a:off x="3430108" y="3137052"/>
            <a:ext cx="3962400" cy="2585323"/>
          </a:xfrm>
          <a:prstGeom prst="rect">
            <a:avLst/>
          </a:prstGeom>
          <a:noFill/>
        </p:spPr>
        <p:txBody>
          <a:bodyPr wrap="square" rtlCol="0">
            <a:spAutoFit/>
          </a:bodyPr>
          <a:lstStyle/>
          <a:p>
            <a:r>
              <a:rPr lang="en-US" sz="5400" dirty="0"/>
              <a:t>Social Buzz Data Insights</a:t>
            </a:r>
          </a:p>
        </p:txBody>
      </p:sp>
      <p:sp>
        <p:nvSpPr>
          <p:cNvPr id="26" name="TextBox 25">
            <a:extLst>
              <a:ext uri="{FF2B5EF4-FFF2-40B4-BE49-F238E27FC236}">
                <a16:creationId xmlns:a16="http://schemas.microsoft.com/office/drawing/2014/main" id="{1C004699-3847-E614-D530-4F356F09C270}"/>
              </a:ext>
            </a:extLst>
          </p:cNvPr>
          <p:cNvSpPr txBox="1"/>
          <p:nvPr/>
        </p:nvSpPr>
        <p:spPr>
          <a:xfrm>
            <a:off x="854045" y="9029978"/>
            <a:ext cx="5069643" cy="707886"/>
          </a:xfrm>
          <a:prstGeom prst="rect">
            <a:avLst/>
          </a:prstGeom>
          <a:noFill/>
        </p:spPr>
        <p:txBody>
          <a:bodyPr wrap="square" rtlCol="0">
            <a:spAutoFit/>
          </a:bodyPr>
          <a:lstStyle/>
          <a:p>
            <a:r>
              <a:rPr lang="en-US" sz="4000" dirty="0"/>
              <a:t>By Brian Avila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819656"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672767" y="2250643"/>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758696" y="7848893"/>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055888" y="1281725"/>
            <a:ext cx="4905233" cy="7755448"/>
          </a:xfrm>
          <a:prstGeom prst="rect">
            <a:avLst/>
          </a:prstGeom>
        </p:spPr>
      </p:pic>
      <p:sp>
        <p:nvSpPr>
          <p:cNvPr id="6" name="TextBox 6"/>
          <p:cNvSpPr txBox="1"/>
          <p:nvPr/>
        </p:nvSpPr>
        <p:spPr>
          <a:xfrm>
            <a:off x="144157" y="3742512"/>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9722059" y="4451825"/>
            <a:ext cx="7994332" cy="5231304"/>
            <a:chOff x="-2057950" y="-2356230"/>
            <a:chExt cx="10659109" cy="6975074"/>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2057950" y="-2356230"/>
              <a:ext cx="10659109" cy="6975074"/>
            </a:xfrm>
            <a:prstGeom prst="rect">
              <a:avLst/>
            </a:prstGeom>
          </p:spPr>
          <p:txBody>
            <a:bodyPr wrap="square" lIns="0" tIns="0" rIns="0" bIns="0" rtlCol="0" anchor="t">
              <a:spAutoFit/>
            </a:bodyPr>
            <a:lstStyle/>
            <a:p>
              <a:pPr>
                <a:lnSpc>
                  <a:spcPts val="2940"/>
                </a:lnSpc>
              </a:pPr>
              <a:r>
                <a:rPr lang="en-US" sz="4000" spc="-21" dirty="0">
                  <a:latin typeface="Abadi" panose="020B0604020104020204" pitchFamily="34" charset="0"/>
                </a:rPr>
                <a:t>INSIGHTS AND RECOMMENDATIONS:</a:t>
              </a:r>
            </a:p>
            <a:p>
              <a:pPr>
                <a:lnSpc>
                  <a:spcPts val="2940"/>
                </a:lnSpc>
              </a:pPr>
              <a:endParaRPr lang="en-US" sz="4000" spc="-21" dirty="0">
                <a:latin typeface="Abadi" panose="020B0604020104020204" pitchFamily="34" charset="0"/>
              </a:endParaRPr>
            </a:p>
            <a:p>
              <a:pPr>
                <a:lnSpc>
                  <a:spcPts val="2940"/>
                </a:lnSpc>
              </a:pPr>
              <a:r>
                <a:rPr lang="en-US" sz="4000" spc="-21" dirty="0">
                  <a:latin typeface="Abadi" panose="020B0604020104020204" pitchFamily="34" charset="0"/>
                </a:rPr>
                <a:t>Science and technology both score high in the top 5 categories. This can indicate your user interest in these subjects and offer opportunity for campaigns deriving </a:t>
              </a:r>
              <a:r>
                <a:rPr lang="en-US" sz="4000" spc="-21" dirty="0"/>
                <a:t>from these categories.</a:t>
              </a:r>
            </a:p>
            <a:p>
              <a:pPr>
                <a:lnSpc>
                  <a:spcPts val="2940"/>
                </a:lnSpc>
              </a:pPr>
              <a:endParaRPr lang="en-US" sz="4000" spc="-21" dirty="0"/>
            </a:p>
            <a:p>
              <a:pPr>
                <a:lnSpc>
                  <a:spcPts val="2940"/>
                </a:lnSpc>
              </a:pPr>
              <a:r>
                <a:rPr lang="en-US" sz="4000" spc="-21" dirty="0"/>
                <a:t>Categories  linked to food are also popular with healthy eating </a:t>
              </a:r>
              <a:r>
                <a:rPr lang="en-US" sz="4000" spc="-21" dirty="0" err="1"/>
                <a:t>scoreing</a:t>
              </a:r>
              <a:r>
                <a:rPr lang="en-US" sz="4000" spc="-21" dirty="0"/>
                <a:t> the highest. This is a subject worth exploring for future campaigns.</a:t>
              </a:r>
            </a:p>
          </p:txBody>
        </p:sp>
      </p:grpSp>
      <p:sp>
        <p:nvSpPr>
          <p:cNvPr id="18" name="TextBox 17">
            <a:extLst>
              <a:ext uri="{FF2B5EF4-FFF2-40B4-BE49-F238E27FC236}">
                <a16:creationId xmlns:a16="http://schemas.microsoft.com/office/drawing/2014/main" id="{FD55D2DB-0DE4-A88E-EA2D-9DEED4D65C45}"/>
              </a:ext>
            </a:extLst>
          </p:cNvPr>
          <p:cNvSpPr txBox="1"/>
          <p:nvPr/>
        </p:nvSpPr>
        <p:spPr>
          <a:xfrm>
            <a:off x="9605056" y="837474"/>
            <a:ext cx="6650746" cy="3170099"/>
          </a:xfrm>
          <a:prstGeom prst="rect">
            <a:avLst/>
          </a:prstGeom>
          <a:noFill/>
        </p:spPr>
        <p:txBody>
          <a:bodyPr wrap="square">
            <a:spAutoFit/>
          </a:bodyPr>
          <a:lstStyle/>
          <a:p>
            <a:r>
              <a:rPr lang="en-US" sz="4000" b="1" dirty="0">
                <a:latin typeface="Abadi" panose="020B0604020104020204" pitchFamily="34" charset="0"/>
              </a:rPr>
              <a:t>ANALYSIS: </a:t>
            </a:r>
          </a:p>
          <a:p>
            <a:r>
              <a:rPr lang="en-US" sz="4000" dirty="0">
                <a:latin typeface="Abadi" panose="020B0604020104020204" pitchFamily="34" charset="0"/>
              </a:rPr>
              <a:t>Animals, science, healthy eating, technology and food round up the top 5 most popular categories</a:t>
            </a:r>
            <a:r>
              <a:rPr lang="en-US" sz="40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49976"/>
            <a:chOff x="0" y="0"/>
            <a:chExt cx="11564591" cy="5133300"/>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835134"/>
            </a:xfrm>
            <a:prstGeom prst="rect">
              <a:avLst/>
            </a:prstGeom>
          </p:spPr>
          <p:txBody>
            <a:bodyPr lIns="0" tIns="0" rIns="0" bIns="0" rtlCol="0" anchor="t">
              <a:spAutoFit/>
            </a:bodyPr>
            <a:lstStyle/>
            <a:p>
              <a:pPr>
                <a:lnSpc>
                  <a:spcPts val="2660"/>
                </a:lnSpc>
              </a:pPr>
              <a:r>
                <a:rPr lang="en-US" sz="4000" spc="-19" dirty="0">
                  <a:latin typeface="Graphik Regular" panose="020B0503030202060203" pitchFamily="34" charset="0"/>
                </a:rPr>
                <a:t>Project recap</a:t>
              </a:r>
            </a:p>
            <a:p>
              <a:pPr>
                <a:lnSpc>
                  <a:spcPts val="2660"/>
                </a:lnSpc>
              </a:pPr>
              <a:r>
                <a:rPr lang="en-US" sz="4000" spc="-19" dirty="0">
                  <a:latin typeface="Graphik Regular" panose="020B0503030202060203" pitchFamily="34" charset="0"/>
                </a:rPr>
                <a:t>Problem</a:t>
              </a:r>
            </a:p>
            <a:p>
              <a:pPr>
                <a:lnSpc>
                  <a:spcPts val="2660"/>
                </a:lnSpc>
              </a:pPr>
              <a:r>
                <a:rPr lang="en-US" sz="4000" spc="-19" dirty="0">
                  <a:latin typeface="Graphik Regular" panose="020B0503030202060203" pitchFamily="34" charset="0"/>
                </a:rPr>
                <a:t>The Analytics team</a:t>
              </a:r>
            </a:p>
            <a:p>
              <a:pPr>
                <a:lnSpc>
                  <a:spcPts val="2660"/>
                </a:lnSpc>
              </a:pPr>
              <a:r>
                <a:rPr lang="en-US" sz="4000" spc="-19" dirty="0">
                  <a:latin typeface="Graphik Regular" panose="020B0503030202060203" pitchFamily="34" charset="0"/>
                </a:rPr>
                <a:t>Process</a:t>
              </a:r>
            </a:p>
            <a:p>
              <a:pPr>
                <a:lnSpc>
                  <a:spcPts val="2660"/>
                </a:lnSpc>
              </a:pPr>
              <a:r>
                <a:rPr lang="en-US" sz="4000" spc="-19" dirty="0">
                  <a:latin typeface="Graphik Regular" panose="020B0503030202060203" pitchFamily="34" charset="0"/>
                </a:rPr>
                <a:t>Insights</a:t>
              </a:r>
            </a:p>
            <a:p>
              <a:pPr>
                <a:lnSpc>
                  <a:spcPts val="2660"/>
                </a:lnSpc>
              </a:pPr>
              <a:r>
                <a:rPr lang="en-US" sz="4000" spc="-19" dirty="0">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229751" y="1181100"/>
            <a:ext cx="12541136" cy="7924800"/>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529144" y="1278417"/>
            <a:ext cx="7846754" cy="7863484"/>
          </a:xfrm>
          <a:prstGeom prst="rect">
            <a:avLst/>
          </a:prstGeom>
        </p:spPr>
      </p:pic>
      <p:sp>
        <p:nvSpPr>
          <p:cNvPr id="33" name="TextBox 33"/>
          <p:cNvSpPr txBox="1"/>
          <p:nvPr/>
        </p:nvSpPr>
        <p:spPr>
          <a:xfrm>
            <a:off x="2147882" y="3817088"/>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5F639986-5B52-C2E0-3730-42C80E73DE98}"/>
              </a:ext>
            </a:extLst>
          </p:cNvPr>
          <p:cNvSpPr txBox="1"/>
          <p:nvPr/>
        </p:nvSpPr>
        <p:spPr>
          <a:xfrm>
            <a:off x="8533727" y="2201261"/>
            <a:ext cx="9079333" cy="6555641"/>
          </a:xfrm>
          <a:prstGeom prst="rect">
            <a:avLst/>
          </a:prstGeom>
          <a:noFill/>
        </p:spPr>
        <p:txBody>
          <a:bodyPr wrap="square" rtlCol="0">
            <a:spAutoFit/>
          </a:bodyPr>
          <a:lstStyle/>
          <a:p>
            <a:r>
              <a:rPr lang="en-US" sz="2800" b="0" i="0" dirty="0">
                <a:effectLst/>
                <a:latin typeface="+mj-lt"/>
              </a:rPr>
              <a:t>Social Buzz prioritizes content by keeping users anonymous and tracking reactions rather than individual users. With over 100 ways to react to content, it has gained over 500 million active monthly users in the past 5 years. The company's rapid growth necessitates the assistance of an advisory firm to manage scaling. With a digital focus, Social Buzz generates a substantial amount of unstructured data daily, </a:t>
            </a:r>
            <a:r>
              <a:rPr lang="en-US" sz="2800" dirty="0">
                <a:latin typeface="+mj-lt"/>
              </a:rPr>
              <a:t> Accenture will be providing:</a:t>
            </a:r>
          </a:p>
          <a:p>
            <a:endParaRPr lang="en-US" sz="2800" dirty="0">
              <a:solidFill>
                <a:srgbClr val="374151"/>
              </a:solidFill>
              <a:latin typeface="+mj-lt"/>
            </a:endParaRPr>
          </a:p>
          <a:p>
            <a:pPr marL="342900" indent="-342900">
              <a:buFont typeface="Arial" panose="020B0604020202020204" pitchFamily="34" charset="0"/>
              <a:buChar char="•"/>
            </a:pPr>
            <a:r>
              <a:rPr lang="en-US" sz="2800" b="0" i="0" dirty="0">
                <a:solidFill>
                  <a:srgbClr val="374151"/>
                </a:solidFill>
                <a:effectLst/>
                <a:latin typeface="+mj-lt"/>
              </a:rPr>
              <a:t>.</a:t>
            </a:r>
            <a:r>
              <a:rPr lang="en-US" sz="2800" dirty="0">
                <a:latin typeface="+mj-lt"/>
              </a:rPr>
              <a:t>An audit of Social Buzz’s big data practice </a:t>
            </a:r>
          </a:p>
          <a:p>
            <a:pPr marL="342900" indent="-342900">
              <a:buFont typeface="Arial" panose="020B0604020202020204" pitchFamily="34" charset="0"/>
              <a:buChar char="•"/>
            </a:pPr>
            <a:r>
              <a:rPr lang="en-US" sz="2800" dirty="0">
                <a:latin typeface="+mj-lt"/>
              </a:rPr>
              <a:t> Recommendations for a successful IPO </a:t>
            </a:r>
          </a:p>
          <a:p>
            <a:pPr marL="342900" indent="-342900">
              <a:buFont typeface="Arial" panose="020B0604020202020204" pitchFamily="34" charset="0"/>
              <a:buChar char="•"/>
            </a:pPr>
            <a:r>
              <a:rPr lang="en-US" sz="2800" dirty="0">
                <a:latin typeface="+mj-lt"/>
              </a:rPr>
              <a:t>An analysis of their content categories that highlights the top 5 categories with the largest aggregate popularity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3758342" y="5890066"/>
            <a:ext cx="3062454" cy="306245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dirty="0"/>
            </a:p>
          </p:txBody>
        </p:sp>
      </p:grpSp>
      <p:grpSp>
        <p:nvGrpSpPr>
          <p:cNvPr id="7" name="Group 7"/>
          <p:cNvGrpSpPr/>
          <p:nvPr/>
        </p:nvGrpSpPr>
        <p:grpSpPr>
          <a:xfrm>
            <a:off x="-693568" y="17004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801758" y="31427"/>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4806515" y="-10491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760611" y="1218059"/>
            <a:ext cx="6251816" cy="8229600"/>
          </a:xfrm>
          <a:prstGeom prst="rect">
            <a:avLst/>
          </a:prstGeom>
        </p:spPr>
      </p:pic>
      <p:sp>
        <p:nvSpPr>
          <p:cNvPr id="21" name="TextBox 21"/>
          <p:cNvSpPr txBox="1"/>
          <p:nvPr/>
        </p:nvSpPr>
        <p:spPr>
          <a:xfrm>
            <a:off x="2914936" y="964680"/>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7E345D00-4F76-4F9F-1F33-B7F4691B438A}"/>
              </a:ext>
            </a:extLst>
          </p:cNvPr>
          <p:cNvSpPr txBox="1"/>
          <p:nvPr/>
        </p:nvSpPr>
        <p:spPr>
          <a:xfrm>
            <a:off x="1801758" y="3054093"/>
            <a:ext cx="10068050" cy="6555641"/>
          </a:xfrm>
          <a:prstGeom prst="rect">
            <a:avLst/>
          </a:prstGeom>
          <a:noFill/>
        </p:spPr>
        <p:txBody>
          <a:bodyPr wrap="square" rtlCol="0">
            <a:spAutoFit/>
          </a:bodyPr>
          <a:lstStyle/>
          <a:p>
            <a:r>
              <a:rPr lang="en-US" sz="2800" dirty="0"/>
              <a:t>1)Social Buzz is looking to complete an IPO by the end of next year and need guidance to ensure that this goes smoothly. </a:t>
            </a:r>
          </a:p>
          <a:p>
            <a:endParaRPr lang="en-US" sz="2800" dirty="0"/>
          </a:p>
          <a:p>
            <a:r>
              <a:rPr lang="en-US" sz="2800" dirty="0"/>
              <a:t>2) SB is still a small company and do not have the resources to manage the scale of work. They could hire more people, but they want an experienced practice to help instead. </a:t>
            </a:r>
          </a:p>
          <a:p>
            <a:endParaRPr lang="en-US" sz="2800" dirty="0"/>
          </a:p>
          <a:p>
            <a:r>
              <a:rPr lang="en-US" sz="2800" dirty="0"/>
              <a:t>3) They want to learn data best practices from a large corporation. Due to the nature of their business, they have a massive amount of data, so they are keen on understanding how the world's biggest companies manage the challenges of big data. To start our engagement with Social Buzz, we are running a 3 month initial project in order to prove to them that we are the best firm to work with.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2095798" y="1472913"/>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Picture 32" descr="A person taking a selfie&#10;&#10;Description automatically generated">
            <a:extLst>
              <a:ext uri="{FF2B5EF4-FFF2-40B4-BE49-F238E27FC236}">
                <a16:creationId xmlns:a16="http://schemas.microsoft.com/office/drawing/2014/main" id="{9909DF55-F16C-1C29-9970-9FED61385E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59108" y="1329690"/>
            <a:ext cx="2085137" cy="21266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Box 33">
            <a:extLst>
              <a:ext uri="{FF2B5EF4-FFF2-40B4-BE49-F238E27FC236}">
                <a16:creationId xmlns:a16="http://schemas.microsoft.com/office/drawing/2014/main" id="{042997D6-16EF-D26D-9CE9-BE67D7CB0482}"/>
              </a:ext>
            </a:extLst>
          </p:cNvPr>
          <p:cNvSpPr txBox="1"/>
          <p:nvPr/>
        </p:nvSpPr>
        <p:spPr>
          <a:xfrm>
            <a:off x="14716116" y="1923651"/>
            <a:ext cx="2922277" cy="1015663"/>
          </a:xfrm>
          <a:prstGeom prst="rect">
            <a:avLst/>
          </a:prstGeom>
          <a:noFill/>
        </p:spPr>
        <p:txBody>
          <a:bodyPr wrap="square" rtlCol="0">
            <a:spAutoFit/>
          </a:bodyPr>
          <a:lstStyle/>
          <a:p>
            <a:r>
              <a:rPr lang="en-US" sz="3200" dirty="0"/>
              <a:t>Brian</a:t>
            </a:r>
            <a:r>
              <a:rPr lang="en-US" sz="2800" dirty="0"/>
              <a:t> Avila</a:t>
            </a:r>
          </a:p>
          <a:p>
            <a:r>
              <a:rPr lang="en-US" sz="2800" dirty="0"/>
              <a:t>Data Analyst</a:t>
            </a:r>
            <a:endParaRPr lang="en-US" sz="3200" dirty="0"/>
          </a:p>
        </p:txBody>
      </p:sp>
      <p:sp>
        <p:nvSpPr>
          <p:cNvPr id="36" name="TextBox 35">
            <a:extLst>
              <a:ext uri="{FF2B5EF4-FFF2-40B4-BE49-F238E27FC236}">
                <a16:creationId xmlns:a16="http://schemas.microsoft.com/office/drawing/2014/main" id="{5215F763-56DE-691C-684E-D7A8E9EC11BB}"/>
              </a:ext>
            </a:extLst>
          </p:cNvPr>
          <p:cNvSpPr txBox="1"/>
          <p:nvPr/>
        </p:nvSpPr>
        <p:spPr>
          <a:xfrm>
            <a:off x="14552911" y="7585093"/>
            <a:ext cx="3065161" cy="954107"/>
          </a:xfrm>
          <a:prstGeom prst="rect">
            <a:avLst/>
          </a:prstGeom>
          <a:noFill/>
        </p:spPr>
        <p:txBody>
          <a:bodyPr wrap="square" rtlCol="0">
            <a:spAutoFit/>
          </a:bodyPr>
          <a:lstStyle/>
          <a:p>
            <a:r>
              <a:rPr lang="en-US" sz="2800" dirty="0"/>
              <a:t>Andrew Fleming </a:t>
            </a:r>
          </a:p>
          <a:p>
            <a:r>
              <a:rPr lang="en-US" sz="2800" dirty="0"/>
              <a:t>CTA</a:t>
            </a:r>
          </a:p>
        </p:txBody>
      </p:sp>
      <p:sp>
        <p:nvSpPr>
          <p:cNvPr id="37" name="TextBox 36">
            <a:extLst>
              <a:ext uri="{FF2B5EF4-FFF2-40B4-BE49-F238E27FC236}">
                <a16:creationId xmlns:a16="http://schemas.microsoft.com/office/drawing/2014/main" id="{835D50A3-D9AA-E0AB-D27F-562FD255EDF8}"/>
              </a:ext>
            </a:extLst>
          </p:cNvPr>
          <p:cNvSpPr txBox="1"/>
          <p:nvPr/>
        </p:nvSpPr>
        <p:spPr>
          <a:xfrm>
            <a:off x="14644673" y="4563124"/>
            <a:ext cx="2922277" cy="954107"/>
          </a:xfrm>
          <a:prstGeom prst="rect">
            <a:avLst/>
          </a:prstGeom>
          <a:noFill/>
        </p:spPr>
        <p:txBody>
          <a:bodyPr wrap="square" rtlCol="0">
            <a:spAutoFit/>
          </a:bodyPr>
          <a:lstStyle/>
          <a:p>
            <a:r>
              <a:rPr lang="en-US" sz="2800" dirty="0"/>
              <a:t>Marcus </a:t>
            </a:r>
            <a:r>
              <a:rPr lang="en-US" sz="2800" dirty="0" err="1"/>
              <a:t>Rompton</a:t>
            </a:r>
            <a:r>
              <a:rPr lang="en-US" sz="2800" dirty="0"/>
              <a:t> </a:t>
            </a:r>
          </a:p>
          <a:p>
            <a:r>
              <a:rPr lang="en-US" sz="2800" dirty="0"/>
              <a:t>Senior Principle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8668792" y="248318"/>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44856D6-1904-B138-1501-272695F8C532}"/>
              </a:ext>
            </a:extLst>
          </p:cNvPr>
          <p:cNvSpPr txBox="1"/>
          <p:nvPr/>
        </p:nvSpPr>
        <p:spPr>
          <a:xfrm>
            <a:off x="4146599" y="1356535"/>
            <a:ext cx="4789797" cy="707886"/>
          </a:xfrm>
          <a:prstGeom prst="rect">
            <a:avLst/>
          </a:prstGeom>
          <a:noFill/>
        </p:spPr>
        <p:txBody>
          <a:bodyPr wrap="square" rtlCol="0">
            <a:spAutoFit/>
          </a:bodyPr>
          <a:lstStyle/>
          <a:p>
            <a:r>
              <a:rPr lang="en-US" sz="4000" dirty="0"/>
              <a:t>Data Understanding</a:t>
            </a:r>
          </a:p>
        </p:txBody>
      </p:sp>
      <p:sp>
        <p:nvSpPr>
          <p:cNvPr id="40" name="TextBox 39">
            <a:extLst>
              <a:ext uri="{FF2B5EF4-FFF2-40B4-BE49-F238E27FC236}">
                <a16:creationId xmlns:a16="http://schemas.microsoft.com/office/drawing/2014/main" id="{469C2CEC-B280-8237-63AF-6D6551A59E6B}"/>
              </a:ext>
            </a:extLst>
          </p:cNvPr>
          <p:cNvSpPr txBox="1"/>
          <p:nvPr/>
        </p:nvSpPr>
        <p:spPr>
          <a:xfrm>
            <a:off x="5995198" y="2853809"/>
            <a:ext cx="4472888" cy="707886"/>
          </a:xfrm>
          <a:prstGeom prst="rect">
            <a:avLst/>
          </a:prstGeom>
          <a:noFill/>
        </p:spPr>
        <p:txBody>
          <a:bodyPr wrap="square" rtlCol="0">
            <a:spAutoFit/>
          </a:bodyPr>
          <a:lstStyle/>
          <a:p>
            <a:r>
              <a:rPr lang="en-US" sz="4000" dirty="0"/>
              <a:t>Data Cleaning</a:t>
            </a:r>
          </a:p>
        </p:txBody>
      </p:sp>
      <p:sp>
        <p:nvSpPr>
          <p:cNvPr id="41" name="TextBox 40">
            <a:extLst>
              <a:ext uri="{FF2B5EF4-FFF2-40B4-BE49-F238E27FC236}">
                <a16:creationId xmlns:a16="http://schemas.microsoft.com/office/drawing/2014/main" id="{2A9C81F0-E75C-4CAD-FBAF-BABF1BF506C7}"/>
              </a:ext>
            </a:extLst>
          </p:cNvPr>
          <p:cNvSpPr txBox="1"/>
          <p:nvPr/>
        </p:nvSpPr>
        <p:spPr>
          <a:xfrm>
            <a:off x="7994450" y="4366881"/>
            <a:ext cx="3995615" cy="707886"/>
          </a:xfrm>
          <a:prstGeom prst="rect">
            <a:avLst/>
          </a:prstGeom>
          <a:noFill/>
        </p:spPr>
        <p:txBody>
          <a:bodyPr wrap="square" rtlCol="0">
            <a:spAutoFit/>
          </a:bodyPr>
          <a:lstStyle/>
          <a:p>
            <a:r>
              <a:rPr lang="en-US" sz="4000" dirty="0"/>
              <a:t>Data Modeling</a:t>
            </a:r>
          </a:p>
        </p:txBody>
      </p:sp>
      <p:sp>
        <p:nvSpPr>
          <p:cNvPr id="42" name="TextBox 41">
            <a:extLst>
              <a:ext uri="{FF2B5EF4-FFF2-40B4-BE49-F238E27FC236}">
                <a16:creationId xmlns:a16="http://schemas.microsoft.com/office/drawing/2014/main" id="{6DED4429-C19F-9963-A5AB-6692EEBA5801}"/>
              </a:ext>
            </a:extLst>
          </p:cNvPr>
          <p:cNvSpPr txBox="1"/>
          <p:nvPr/>
        </p:nvSpPr>
        <p:spPr>
          <a:xfrm rot="10800000" flipV="1">
            <a:off x="9842250" y="6047716"/>
            <a:ext cx="4392562" cy="707886"/>
          </a:xfrm>
          <a:prstGeom prst="rect">
            <a:avLst/>
          </a:prstGeom>
          <a:noFill/>
        </p:spPr>
        <p:txBody>
          <a:bodyPr wrap="square" rtlCol="0">
            <a:spAutoFit/>
          </a:bodyPr>
          <a:lstStyle/>
          <a:p>
            <a:r>
              <a:rPr lang="en-US" sz="4000" dirty="0"/>
              <a:t>Data Analysis</a:t>
            </a:r>
          </a:p>
        </p:txBody>
      </p:sp>
      <p:sp>
        <p:nvSpPr>
          <p:cNvPr id="43" name="TextBox 42">
            <a:extLst>
              <a:ext uri="{FF2B5EF4-FFF2-40B4-BE49-F238E27FC236}">
                <a16:creationId xmlns:a16="http://schemas.microsoft.com/office/drawing/2014/main" id="{56810403-47A7-14A9-2754-01F1361B11F0}"/>
              </a:ext>
            </a:extLst>
          </p:cNvPr>
          <p:cNvSpPr txBox="1"/>
          <p:nvPr/>
        </p:nvSpPr>
        <p:spPr>
          <a:xfrm>
            <a:off x="11415068" y="7560788"/>
            <a:ext cx="5060797" cy="1323439"/>
          </a:xfrm>
          <a:prstGeom prst="rect">
            <a:avLst/>
          </a:prstGeom>
          <a:noFill/>
        </p:spPr>
        <p:txBody>
          <a:bodyPr wrap="square" rtlCol="0">
            <a:spAutoFit/>
          </a:bodyPr>
          <a:lstStyle/>
          <a:p>
            <a:r>
              <a:rPr lang="en-US" sz="4000" dirty="0"/>
              <a:t>Insights and 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7" y="6828442"/>
            <a:ext cx="2972219" cy="881758"/>
          </a:xfrm>
          <a:prstGeom prst="rect">
            <a:avLst/>
          </a:prstGeom>
        </p:spPr>
      </p:pic>
      <p:sp>
        <p:nvSpPr>
          <p:cNvPr id="3" name="TextBox 3"/>
          <p:cNvSpPr txBox="1"/>
          <p:nvPr/>
        </p:nvSpPr>
        <p:spPr>
          <a:xfrm>
            <a:off x="909274" y="476409"/>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56233" y="6835847"/>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86180" y="6859195"/>
            <a:ext cx="2972219" cy="881758"/>
          </a:xfrm>
          <a:prstGeom prst="rect">
            <a:avLst/>
          </a:prstGeom>
        </p:spPr>
      </p:pic>
      <p:sp>
        <p:nvSpPr>
          <p:cNvPr id="16" name="TextBox 15">
            <a:extLst>
              <a:ext uri="{FF2B5EF4-FFF2-40B4-BE49-F238E27FC236}">
                <a16:creationId xmlns:a16="http://schemas.microsoft.com/office/drawing/2014/main" id="{615324AF-B356-F234-3E96-5912DFB865EA}"/>
              </a:ext>
            </a:extLst>
          </p:cNvPr>
          <p:cNvSpPr txBox="1"/>
          <p:nvPr/>
        </p:nvSpPr>
        <p:spPr>
          <a:xfrm>
            <a:off x="1092494" y="1849916"/>
            <a:ext cx="5133566" cy="1323439"/>
          </a:xfrm>
          <a:prstGeom prst="rect">
            <a:avLst/>
          </a:prstGeom>
          <a:noFill/>
        </p:spPr>
        <p:txBody>
          <a:bodyPr wrap="square" rtlCol="0">
            <a:spAutoFit/>
          </a:bodyPr>
          <a:lstStyle/>
          <a:p>
            <a:r>
              <a:rPr lang="en-US" sz="4000" dirty="0"/>
              <a:t>17 Reaction Types and 25552 reactions</a:t>
            </a:r>
          </a:p>
        </p:txBody>
      </p:sp>
      <p:sp>
        <p:nvSpPr>
          <p:cNvPr id="17" name="TextBox 16">
            <a:extLst>
              <a:ext uri="{FF2B5EF4-FFF2-40B4-BE49-F238E27FC236}">
                <a16:creationId xmlns:a16="http://schemas.microsoft.com/office/drawing/2014/main" id="{D9517595-4D11-4DE0-DC93-924E2A3C39FE}"/>
              </a:ext>
            </a:extLst>
          </p:cNvPr>
          <p:cNvSpPr txBox="1"/>
          <p:nvPr/>
        </p:nvSpPr>
        <p:spPr>
          <a:xfrm>
            <a:off x="6226060" y="2425536"/>
            <a:ext cx="4636129" cy="707886"/>
          </a:xfrm>
          <a:prstGeom prst="rect">
            <a:avLst/>
          </a:prstGeom>
          <a:noFill/>
        </p:spPr>
        <p:txBody>
          <a:bodyPr wrap="square" rtlCol="0">
            <a:spAutoFit/>
          </a:bodyPr>
          <a:lstStyle/>
          <a:p>
            <a:r>
              <a:rPr lang="en-US" dirty="0"/>
              <a:t> </a:t>
            </a:r>
            <a:r>
              <a:rPr lang="en-US" sz="4000" dirty="0"/>
              <a:t>4 Content Mediums</a:t>
            </a:r>
          </a:p>
        </p:txBody>
      </p:sp>
      <p:pic>
        <p:nvPicPr>
          <p:cNvPr id="19" name="Picture 18" descr="Hand holding photograph of countryside">
            <a:extLst>
              <a:ext uri="{FF2B5EF4-FFF2-40B4-BE49-F238E27FC236}">
                <a16:creationId xmlns:a16="http://schemas.microsoft.com/office/drawing/2014/main" id="{0A49DE66-BFFA-8EBC-BA4A-C4A1955D77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7021" y="3522655"/>
            <a:ext cx="3025056" cy="2017080"/>
          </a:xfrm>
          <a:prstGeom prst="rect">
            <a:avLst/>
          </a:prstGeom>
        </p:spPr>
      </p:pic>
      <p:pic>
        <p:nvPicPr>
          <p:cNvPr id="21" name="Picture 20" descr="Three heart notification icons">
            <a:extLst>
              <a:ext uri="{FF2B5EF4-FFF2-40B4-BE49-F238E27FC236}">
                <a16:creationId xmlns:a16="http://schemas.microsoft.com/office/drawing/2014/main" id="{0AC0F32A-AAF0-DD24-2A63-11156FDF52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0665" y="3488768"/>
            <a:ext cx="3061852" cy="2092682"/>
          </a:xfrm>
          <a:prstGeom prst="rect">
            <a:avLst/>
          </a:prstGeom>
        </p:spPr>
      </p:pic>
      <p:sp>
        <p:nvSpPr>
          <p:cNvPr id="22" name="TextBox 21">
            <a:extLst>
              <a:ext uri="{FF2B5EF4-FFF2-40B4-BE49-F238E27FC236}">
                <a16:creationId xmlns:a16="http://schemas.microsoft.com/office/drawing/2014/main" id="{9CD016EA-6A8E-05D7-1217-689FF1371FB5}"/>
              </a:ext>
            </a:extLst>
          </p:cNvPr>
          <p:cNvSpPr txBox="1"/>
          <p:nvPr/>
        </p:nvSpPr>
        <p:spPr>
          <a:xfrm>
            <a:off x="11658145" y="2425536"/>
            <a:ext cx="6074710" cy="707886"/>
          </a:xfrm>
          <a:prstGeom prst="rect">
            <a:avLst/>
          </a:prstGeom>
          <a:noFill/>
        </p:spPr>
        <p:txBody>
          <a:bodyPr wrap="square" rtlCol="0">
            <a:spAutoFit/>
          </a:bodyPr>
          <a:lstStyle/>
          <a:p>
            <a:r>
              <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mn-cs"/>
              </a:rPr>
              <a:t>17 Distinct Categories</a:t>
            </a:r>
            <a:endParaRPr lang="en-US" dirty="0"/>
          </a:p>
        </p:txBody>
      </p:sp>
      <p:pic>
        <p:nvPicPr>
          <p:cNvPr id="24" name="Picture 23" descr="Video camera on stand recording woman presenting, wearing head covering">
            <a:extLst>
              <a:ext uri="{FF2B5EF4-FFF2-40B4-BE49-F238E27FC236}">
                <a16:creationId xmlns:a16="http://schemas.microsoft.com/office/drawing/2014/main" id="{D099CAE5-DBDD-768D-D9D0-6E05256553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04530" y="4661990"/>
            <a:ext cx="3025619" cy="2017079"/>
          </a:xfrm>
          <a:prstGeom prst="rect">
            <a:avLst/>
          </a:prstGeom>
        </p:spPr>
      </p:pic>
      <p:pic>
        <p:nvPicPr>
          <p:cNvPr id="26" name="Picture 25" descr="Hashtag and @ notification icons">
            <a:extLst>
              <a:ext uri="{FF2B5EF4-FFF2-40B4-BE49-F238E27FC236}">
                <a16:creationId xmlns:a16="http://schemas.microsoft.com/office/drawing/2014/main" id="{73AE39CE-CC09-515C-6428-E7A40D52C1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1258" y="4622418"/>
            <a:ext cx="3025793" cy="2017079"/>
          </a:xfrm>
          <a:prstGeom prst="rect">
            <a:avLst/>
          </a:prstGeom>
        </p:spPr>
      </p:pic>
      <p:pic>
        <p:nvPicPr>
          <p:cNvPr id="28" name="Picture 27" descr="Three corgi puppies">
            <a:extLst>
              <a:ext uri="{FF2B5EF4-FFF2-40B4-BE49-F238E27FC236}">
                <a16:creationId xmlns:a16="http://schemas.microsoft.com/office/drawing/2014/main" id="{4AC39714-7E4D-38AD-AF2F-FF7E61E679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859234" y="3488768"/>
            <a:ext cx="2918164" cy="2017079"/>
          </a:xfrm>
          <a:prstGeom prst="rect">
            <a:avLst/>
          </a:prstGeom>
        </p:spPr>
      </p:pic>
      <p:pic>
        <p:nvPicPr>
          <p:cNvPr id="30" name="Picture 29" descr="Tennis player holding racket">
            <a:extLst>
              <a:ext uri="{FF2B5EF4-FFF2-40B4-BE49-F238E27FC236}">
                <a16:creationId xmlns:a16="http://schemas.microsoft.com/office/drawing/2014/main" id="{CE2A31E6-C5C8-A73A-3601-A775FC50947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040281" y="4622418"/>
            <a:ext cx="3024274" cy="20170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46D47639-0450-C8AF-13AB-4F0E3080A1ED}"/>
              </a:ext>
            </a:extLst>
          </p:cNvPr>
          <p:cNvGraphicFramePr>
            <a:graphicFrameLocks/>
          </p:cNvGraphicFramePr>
          <p:nvPr>
            <p:extLst>
              <p:ext uri="{D42A27DB-BD31-4B8C-83A1-F6EECF244321}">
                <p14:modId xmlns:p14="http://schemas.microsoft.com/office/powerpoint/2010/main" val="763707768"/>
              </p:ext>
            </p:extLst>
          </p:nvPr>
        </p:nvGraphicFramePr>
        <p:xfrm>
          <a:off x="3657600" y="2023500"/>
          <a:ext cx="11737781" cy="674466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759A5595-103B-ABA9-0037-2C3AA4CA4B7B}"/>
              </a:ext>
            </a:extLst>
          </p:cNvPr>
          <p:cNvGraphicFramePr>
            <a:graphicFrameLocks/>
          </p:cNvGraphicFramePr>
          <p:nvPr>
            <p:extLst>
              <p:ext uri="{D42A27DB-BD31-4B8C-83A1-F6EECF244321}">
                <p14:modId xmlns:p14="http://schemas.microsoft.com/office/powerpoint/2010/main" val="3292366329"/>
              </p:ext>
            </p:extLst>
          </p:nvPr>
        </p:nvGraphicFramePr>
        <p:xfrm>
          <a:off x="4038301" y="1073184"/>
          <a:ext cx="11657473" cy="78058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3632</TotalTime>
  <Words>437</Words>
  <Application>Microsoft Office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Clear Sans Regular Bold</vt:lpstr>
      <vt:lpstr>Calibri</vt:lpstr>
      <vt:lpstr>Trebuchet MS</vt:lpstr>
      <vt:lpstr>Graphik Regular</vt:lpstr>
      <vt:lpstr>Arial</vt:lpstr>
      <vt:lpstr>Abadi</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brian avila</cp:lastModifiedBy>
  <cp:revision>12</cp:revision>
  <dcterms:created xsi:type="dcterms:W3CDTF">2006-08-16T00:00:00Z</dcterms:created>
  <dcterms:modified xsi:type="dcterms:W3CDTF">2024-01-20T14:49:03Z</dcterms:modified>
  <dc:identifier>DAEhDyfaYKE</dc:identifier>
</cp:coreProperties>
</file>